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89" autoAdjust="0"/>
  </p:normalViewPr>
  <p:slideViewPr>
    <p:cSldViewPr>
      <p:cViewPr varScale="1">
        <p:scale>
          <a:sx n="70" d="100"/>
          <a:sy n="70" d="100"/>
        </p:scale>
        <p:origin x="-8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Exploration of the </a:t>
            </a:r>
            <a:r>
              <a:rPr lang="en-US" dirty="0" err="1" smtClean="0"/>
              <a:t>americas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610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Spanish 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Conquistadores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upload.wikimedia.org/wikipedia/commons/thumb/2/2f/Estandarte_real_de_1492-1508.svg/2000px-Estandarte_real_de_1492-1508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505200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1295400"/>
            <a:ext cx="533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600" dirty="0" smtClean="0"/>
              <a:t> By the 1500s, Spain is the dominant power in the New World.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</a:t>
            </a:r>
            <a:r>
              <a:rPr lang="en-US" sz="2600" dirty="0" smtClean="0"/>
              <a:t>“</a:t>
            </a:r>
            <a:r>
              <a:rPr lang="en-US" sz="2800" dirty="0" smtClean="0"/>
              <a:t>D</a:t>
            </a:r>
            <a:r>
              <a:rPr lang="en-US" sz="2800" dirty="0" smtClean="0"/>
              <a:t>ios, Oro, Gloria</a:t>
            </a:r>
            <a:r>
              <a:rPr lang="en-US" sz="2600" dirty="0" smtClean="0"/>
              <a:t>” </a:t>
            </a:r>
            <a:endParaRPr lang="en-US" sz="2600" dirty="0" smtClean="0"/>
          </a:p>
          <a:p>
            <a:r>
              <a:rPr lang="en-US" sz="2600" dirty="0" smtClean="0"/>
              <a:t>   (Not necessarily in that order)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(1513) Vasco Nunez Balboa reaches the Pacific Ocean</a:t>
            </a:r>
          </a:p>
          <a:p>
            <a:pPr>
              <a:buFont typeface="Arial" charset="0"/>
              <a:buChar char="•"/>
            </a:pPr>
            <a:r>
              <a:rPr lang="en-US" sz="2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(1519) Cortes vs. the Aztecs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(1519-1522) Ferdinand Magellan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Jeopardy! Training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(1531-1533) Francisco Pizarro vs. the Incas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Economic Change &amp; the </a:t>
            </a:r>
            <a:r>
              <a:rPr lang="en-US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Encomienda</a:t>
            </a:r>
            <a:r>
              <a:rPr lang="en-US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System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https://jspivey.wikispaces.com/file/view/EXPL2A-00099~Cruelty-of-the-Spanish-Encomienda-System-on-a-Sugar-Plantation-Santo-Domingo-Posters.jpg/71423113/EXPL2A-00099~Cruelty-of-the-Spanish-Encomienda-System-on-a-Sugar-Plantation-Santo-Domingo-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733800"/>
            <a:ext cx="3810000" cy="2857500"/>
          </a:xfrm>
          <a:prstGeom prst="rect">
            <a:avLst/>
          </a:prstGeom>
          <a:noFill/>
        </p:spPr>
      </p:pic>
      <p:pic>
        <p:nvPicPr>
          <p:cNvPr id="5124" name="Picture 4" descr="http://apwhwiki.pbworks.com/f/5111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238625" cy="26479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419600"/>
            <a:ext cx="4952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dirty="0" smtClean="0"/>
              <a:t> Plundered gold and silver makes Spain very rich.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Spain as engine for world economic growth.</a:t>
            </a:r>
          </a:p>
          <a:p>
            <a:r>
              <a:rPr lang="en-US" sz="2200" dirty="0" smtClean="0"/>
              <a:t>  Did I say world? I meant European.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West Indies as Staging Ground.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1" y="1600200"/>
            <a:ext cx="457199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50" dirty="0" smtClean="0"/>
              <a:t>The </a:t>
            </a:r>
            <a:r>
              <a:rPr lang="en-US" sz="2050" i="1" dirty="0" err="1" smtClean="0"/>
              <a:t>Encomienda</a:t>
            </a:r>
            <a:r>
              <a:rPr lang="en-US" sz="2050" dirty="0" smtClean="0"/>
              <a:t> System</a:t>
            </a:r>
          </a:p>
          <a:p>
            <a:pPr>
              <a:buFont typeface="Arial" charset="0"/>
              <a:buChar char="•"/>
            </a:pPr>
            <a:r>
              <a:rPr lang="en-US" sz="2050" dirty="0" smtClean="0"/>
              <a:t> Natives “commended” (given) to Spanish landlords</a:t>
            </a:r>
          </a:p>
          <a:p>
            <a:pPr>
              <a:buFont typeface="Arial" charset="0"/>
              <a:buChar char="•"/>
            </a:pPr>
            <a:r>
              <a:rPr lang="en-US" sz="2050" dirty="0" smtClean="0"/>
              <a:t> Landlords theoretically tried to convert to Christianity</a:t>
            </a:r>
          </a:p>
          <a:p>
            <a:pPr>
              <a:buFont typeface="Arial" charset="0"/>
              <a:buChar char="•"/>
            </a:pPr>
            <a:r>
              <a:rPr lang="en-US" sz="2050" dirty="0" smtClean="0"/>
              <a:t> Pretty much just slavery.</a:t>
            </a:r>
          </a:p>
        </p:txBody>
      </p:sp>
      <p:pic>
        <p:nvPicPr>
          <p:cNvPr id="5126" name="Picture 6" descr="http://upload.wikimedia.org/wikipedia/commons/thumb/d/db/Bartolomedelascasas.jpg/220px-Bartolomedelascas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2095500" cy="2409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0" y="43434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Bartolomé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las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Casas</a:t>
            </a:r>
            <a:r>
              <a:rPr lang="en-US" sz="2400" b="1" dirty="0" smtClean="0"/>
              <a:t> described it as “a moral pestilence invented by Satan.”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Spanish Empire Spreads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http://www.historyonmaps.com/ColourSamples/big/by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953000" cy="51947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1143000"/>
            <a:ext cx="3962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200" dirty="0" smtClean="0"/>
              <a:t>Within 50 years of Columbus, 160,000 Spanish living in the Americas.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Population growth in Europe </a:t>
            </a:r>
            <a:r>
              <a:rPr lang="en-US" sz="2200" dirty="0" smtClean="0"/>
              <a:t>&amp;</a:t>
            </a:r>
            <a:r>
              <a:rPr lang="en-US" sz="2200" dirty="0" smtClean="0"/>
              <a:t> </a:t>
            </a:r>
            <a:r>
              <a:rPr lang="en-US" sz="2200" dirty="0" smtClean="0"/>
              <a:t>Africa </a:t>
            </a:r>
            <a:r>
              <a:rPr lang="en-US" sz="2200" dirty="0" smtClean="0"/>
              <a:t>thanks to </a:t>
            </a:r>
            <a:r>
              <a:rPr lang="en-US" sz="2200" dirty="0" smtClean="0"/>
              <a:t>introduction of new foods</a:t>
            </a:r>
            <a:r>
              <a:rPr lang="en-US" sz="2200" dirty="0" smtClean="0"/>
              <a:t>. (Non-Meat Protein!)</a:t>
            </a:r>
            <a:endParaRPr lang="en-US" sz="2200" dirty="0" smtClean="0"/>
          </a:p>
          <a:p>
            <a:pPr>
              <a:buFont typeface="Arial" charset="0"/>
              <a:buChar char="•"/>
            </a:pPr>
            <a:r>
              <a:rPr lang="en-US" sz="2200" dirty="0" smtClean="0"/>
              <a:t> </a:t>
            </a:r>
            <a:r>
              <a:rPr lang="en-US" sz="2200" dirty="0" smtClean="0"/>
              <a:t>100s</a:t>
            </a:r>
            <a:r>
              <a:rPr lang="en-US" sz="2200" dirty="0" smtClean="0"/>
              <a:t> </a:t>
            </a:r>
            <a:r>
              <a:rPr lang="en-US" sz="2200" dirty="0" smtClean="0"/>
              <a:t>of towns and cities, many quite large.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Natives </a:t>
            </a:r>
            <a:r>
              <a:rPr lang="en-US" sz="2200" dirty="0" smtClean="0"/>
              <a:t>in SW N. </a:t>
            </a:r>
            <a:r>
              <a:rPr lang="en-US" sz="2200" dirty="0" smtClean="0"/>
              <a:t>America </a:t>
            </a:r>
            <a:r>
              <a:rPr lang="en-US" sz="2200" dirty="0" smtClean="0"/>
              <a:t> </a:t>
            </a:r>
            <a:r>
              <a:rPr lang="en-US" sz="2200" dirty="0" smtClean="0"/>
              <a:t>resist for 50 years.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Claims of newly exploring nations (</a:t>
            </a:r>
            <a:r>
              <a:rPr lang="en-US" sz="2200" dirty="0" smtClean="0">
                <a:solidFill>
                  <a:srgbClr val="FF0000"/>
                </a:solidFill>
              </a:rPr>
              <a:t>England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B0F0"/>
                </a:solidFill>
              </a:rPr>
              <a:t>France</a:t>
            </a:r>
            <a:r>
              <a:rPr lang="en-US" sz="2200" dirty="0" smtClean="0"/>
              <a:t>) begin to bump against Spanish claims in mostly unknown North America.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England Gets in the Game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839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 King Henry VIII breaks from the Catholic Church, turning Catholic Spain from ally to enemy.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Ireland, occupied by England, remains Catholic and resistance to English rule grows.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Protestant English monarchs seize Church lands and further subjugate the Irish, becoming quite wealthy.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Queen Elizabeth encourages English “</a:t>
            </a:r>
            <a:r>
              <a:rPr lang="en-US" sz="2400" dirty="0" smtClean="0">
                <a:solidFill>
                  <a:srgbClr val="FF0000"/>
                </a:solidFill>
              </a:rPr>
              <a:t>sea dogs</a:t>
            </a:r>
            <a:r>
              <a:rPr lang="en-US" sz="2400" dirty="0" smtClean="0"/>
              <a:t>” (such as Francis Drake) in their raids on Spanish holdings and ships in the 1580s. 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England</a:t>
            </a:r>
            <a:r>
              <a:rPr lang="en-US" sz="2400" dirty="0" smtClean="0"/>
              <a:t> tries and fails to start a colony at </a:t>
            </a:r>
            <a:r>
              <a:rPr lang="en-US" sz="2400" dirty="0" smtClean="0">
                <a:solidFill>
                  <a:srgbClr val="FF0000"/>
                </a:solidFill>
              </a:rPr>
              <a:t>Roanoke</a:t>
            </a:r>
            <a:r>
              <a:rPr lang="en-US" sz="2400" dirty="0" smtClean="0"/>
              <a:t> (1585).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Spain </a:t>
            </a:r>
            <a:r>
              <a:rPr lang="en-US" sz="2400" dirty="0" smtClean="0"/>
              <a:t>finally attacks </a:t>
            </a:r>
            <a:r>
              <a:rPr lang="en-US" sz="2400" dirty="0" smtClean="0">
                <a:solidFill>
                  <a:srgbClr val="FF0000"/>
                </a:solidFill>
              </a:rPr>
              <a:t>England</a:t>
            </a:r>
            <a:r>
              <a:rPr lang="en-US" sz="2400" dirty="0" smtClean="0"/>
              <a:t> in 1588 by sea.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Spanish Armada </a:t>
            </a:r>
            <a:r>
              <a:rPr lang="en-US" sz="2400" dirty="0" smtClean="0"/>
              <a:t>is wiped out by a mixture of tactics and nature.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England’s Star Ascendant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3074" name="Picture 2" descr="http://www.worldculture.org/images/anniversaries/sep%20images/Queen%20Elizabeth%2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2514600" cy="2076341"/>
          </a:xfrm>
          <a:prstGeom prst="rect">
            <a:avLst/>
          </a:prstGeom>
          <a:noFill/>
        </p:spPr>
      </p:pic>
      <p:pic>
        <p:nvPicPr>
          <p:cNvPr id="3076" name="Picture 4" descr="http://t0.gstatic.com/images?q=tbn:aDO8hoS4h6fWqM:http://www.peoplequiz.com/images/bios/Sir_Francis_Drake.-4428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143000"/>
            <a:ext cx="1600200" cy="2183607"/>
          </a:xfrm>
          <a:prstGeom prst="rect">
            <a:avLst/>
          </a:prstGeom>
          <a:noFill/>
        </p:spPr>
      </p:pic>
      <p:pic>
        <p:nvPicPr>
          <p:cNvPr id="3078" name="Picture 6" descr="http://www.neptunuslex.com/wp-content/uploads/2008/08/spanish_armad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143000"/>
            <a:ext cx="2819400" cy="2195105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28600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England</a:t>
            </a: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vs. </a:t>
            </a: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Spain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England’s Star on the Rise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sz="2600" dirty="0" smtClean="0"/>
              <a:t>Population grows from 3 to 4 million between 1550 and 1600.</a:t>
            </a:r>
          </a:p>
          <a:p>
            <a:pPr>
              <a:buFont typeface="Arial" charset="0"/>
              <a:buChar char="•"/>
            </a:pPr>
            <a:r>
              <a:rPr lang="en-US" sz="2600" dirty="0" smtClean="0"/>
              <a:t> Land management causing problems in England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/>
              <a:t> Landowners turning land from agriculture to grazing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/>
              <a:t> Unemployed farmers fill the cities 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/>
              <a:t> Laws of Primogeniture (Inheritance) only allow one son to </a:t>
            </a:r>
            <a:r>
              <a:rPr lang="en-US" sz="2600" dirty="0" smtClean="0"/>
              <a:t>inherit lands.</a:t>
            </a:r>
            <a:endParaRPr lang="en-US" sz="2600" dirty="0" smtClean="0"/>
          </a:p>
          <a:p>
            <a:pPr lvl="2">
              <a:buFont typeface="Arial" charset="0"/>
              <a:buChar char="•"/>
            </a:pPr>
            <a:r>
              <a:rPr lang="en-US" sz="2600" dirty="0" smtClean="0"/>
              <a:t> 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and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sons have no livelihood.</a:t>
            </a:r>
          </a:p>
        </p:txBody>
      </p:sp>
      <p:pic>
        <p:nvPicPr>
          <p:cNvPr id="1026" name="Picture 2" descr="http://www.mapsofpa.com/17thcentury/1650farr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6934200" cy="51659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200" dirty="0" smtClean="0"/>
              <a:t> Investors pool resources into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joint-stock</a:t>
            </a:r>
            <a:r>
              <a:rPr lang="en-US" sz="2200" dirty="0" smtClean="0"/>
              <a:t> companies.</a:t>
            </a:r>
          </a:p>
          <a:p>
            <a:pPr>
              <a:buFont typeface="Arial" charset="0"/>
              <a:buChar char="•"/>
            </a:pPr>
            <a:r>
              <a:rPr lang="en-US" sz="2200" dirty="0" smtClean="0"/>
              <a:t> The </a:t>
            </a:r>
            <a:r>
              <a:rPr lang="en-US" sz="2200" dirty="0" smtClean="0">
                <a:solidFill>
                  <a:srgbClr val="FF0000"/>
                </a:solidFill>
              </a:rPr>
              <a:t>Virginia Company </a:t>
            </a:r>
            <a:r>
              <a:rPr lang="en-US" sz="2200" dirty="0" smtClean="0"/>
              <a:t>formed in 1606,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chartered </a:t>
            </a:r>
            <a:r>
              <a:rPr lang="en-US" sz="2200" dirty="0" smtClean="0"/>
              <a:t>by King James I</a:t>
            </a:r>
          </a:p>
          <a:p>
            <a:pPr lvl="1">
              <a:buFont typeface="Arial" charset="0"/>
              <a:buChar char="•"/>
            </a:pPr>
            <a:r>
              <a:rPr lang="en-US" sz="2200" dirty="0" smtClean="0"/>
              <a:t> Charter grants colonists in North America the “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rights of Englishmen</a:t>
            </a:r>
            <a:r>
              <a:rPr lang="en-US" sz="2200" dirty="0" smtClean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113</TotalTime>
  <Words>472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Technic</vt:lpstr>
      <vt:lpstr>European Exploration of the americas</vt:lpstr>
      <vt:lpstr>Spanish Conquistadores</vt:lpstr>
      <vt:lpstr>Economic Change &amp; the Encomienda System</vt:lpstr>
      <vt:lpstr>The Spanish Empire Spreads</vt:lpstr>
      <vt:lpstr>England Gets in the Game</vt:lpstr>
      <vt:lpstr>England’s Star on the Rise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Exploration of the americas</dc:title>
  <dc:creator>End User</dc:creator>
  <cp:lastModifiedBy>End User</cp:lastModifiedBy>
  <cp:revision>5</cp:revision>
  <dcterms:created xsi:type="dcterms:W3CDTF">2006-08-16T00:00:00Z</dcterms:created>
  <dcterms:modified xsi:type="dcterms:W3CDTF">2011-08-14T16:32:55Z</dcterms:modified>
</cp:coreProperties>
</file>